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IBM Plex Sans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Proxima Nova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h4v9q8YEAy5MJLmlaeqFmMfOmC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ProximaNova-bold.fntdata"/><Relationship Id="rId23" Type="http://schemas.openxmlformats.org/officeDocument/2006/relationships/font" Target="fonts/ProximaNov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roximaNova-boldItalic.fntdata"/><Relationship Id="rId25" Type="http://schemas.openxmlformats.org/officeDocument/2006/relationships/font" Target="fonts/ProximaNova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IBMPlexSans-regular.fntdata"/><Relationship Id="rId14" Type="http://schemas.openxmlformats.org/officeDocument/2006/relationships/slide" Target="slides/slide10.xml"/><Relationship Id="rId17" Type="http://schemas.openxmlformats.org/officeDocument/2006/relationships/font" Target="fonts/IBMPlexSans-italic.fntdata"/><Relationship Id="rId16" Type="http://schemas.openxmlformats.org/officeDocument/2006/relationships/font" Target="fonts/IBMPlexSans-bold.fntdata"/><Relationship Id="rId19" Type="http://schemas.openxmlformats.org/officeDocument/2006/relationships/font" Target="fonts/Roboto-regular.fntdata"/><Relationship Id="rId18" Type="http://schemas.openxmlformats.org/officeDocument/2006/relationships/font" Target="fonts/IBMPlexSans-boldItalic.fntdata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62d3d64966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g362d3d64966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7" name="Google Shape;177;g362d3d64966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" name="Google Shape;5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" name="Google Shape;7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2d3d6496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362d3d6496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g362d3d6496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" name="Google Shape;13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" name="Google Shape;17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" name="Google Shape;21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5" name="Google Shape;25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9" name="Google Shape;29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3" name="Google Shape;33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7" name="Google Shape;37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1" name="Google Shape;41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17.png"/><Relationship Id="rId6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450"/>
              <a:buFont typeface="IBM Plex Sans"/>
              <a:buNone/>
            </a:pPr>
            <a:r>
              <a:rPr b="0" i="0" lang="en-US" sz="445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Guía de Buenas Prácticas para Codificar en ARM de 64 Bits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Esta guía explora los fundamentos de ARMv8-A y las especificaciones modernas. Destaca la importancia de flujos y algoritmos para simplificar la codificación.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9" name="Google Shape;179;g362d3d64966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362d3d64966_0_13"/>
          <p:cNvSpPr/>
          <p:nvPr/>
        </p:nvSpPr>
        <p:spPr>
          <a:xfrm>
            <a:off x="6280190" y="2294692"/>
            <a:ext cx="6756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450"/>
              <a:buFont typeface="IBM Plex Sans"/>
              <a:buNone/>
            </a:pPr>
            <a:r>
              <a:rPr lang="en-US" sz="4450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Introspeccion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362d3d64966_0_13"/>
          <p:cNvSpPr/>
          <p:nvPr/>
        </p:nvSpPr>
        <p:spPr>
          <a:xfrm>
            <a:off x="6280200" y="3261245"/>
            <a:ext cx="7556400" cy="18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Considero que a </a:t>
            </a:r>
            <a:r>
              <a:rPr lang="en-US" sz="1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través</a:t>
            </a:r>
            <a:r>
              <a:rPr lang="en-US" sz="1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 de los conocimientos adquiridos en el curso, he sido capaz de cumplir con las competencias propuestas del curso,  principalmente las que se encuentran orientadas a la </a:t>
            </a:r>
            <a:r>
              <a:rPr lang="en-US" sz="1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programación</a:t>
            </a:r>
            <a:r>
              <a:rPr lang="en-US" sz="1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 a bajo nivel.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"/>
          <p:cNvSpPr/>
          <p:nvPr/>
        </p:nvSpPr>
        <p:spPr>
          <a:xfrm>
            <a:off x="793790" y="2230874"/>
            <a:ext cx="858524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450"/>
              <a:buFont typeface="IBM Plex Sans"/>
              <a:buNone/>
            </a:pPr>
            <a:r>
              <a:rPr lang="en-US" sz="4450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Competencia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4"/>
          <p:cNvSpPr/>
          <p:nvPr/>
        </p:nvSpPr>
        <p:spPr>
          <a:xfrm>
            <a:off x="793800" y="3267897"/>
            <a:ext cx="13042800" cy="17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lang="en-US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El estudiante evalúa el uso de instrucciones de bajo nivel en diferentes plataformas de desarrollo, mediante la comparación de eficiencia, recursos y ciclos de ejecución, para seleccionar la alternativa más adecuada en cada escenario práctico. </a:t>
            </a:r>
            <a:endParaRPr i="0" sz="305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3" name="Google Shape;6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"/>
          <p:cNvSpPr/>
          <p:nvPr/>
        </p:nvSpPr>
        <p:spPr>
          <a:xfrm>
            <a:off x="6280190" y="1200388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450"/>
              <a:buFont typeface="IBM Plex Sans"/>
              <a:buNone/>
            </a:pPr>
            <a:r>
              <a:rPr b="0" i="0" lang="en-US" sz="445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Entendiendo la Arquitectura ARM de 64 Bits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65" name="Google Shape;6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2958108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2"/>
          <p:cNvSpPr/>
          <p:nvPr/>
        </p:nvSpPr>
        <p:spPr>
          <a:xfrm>
            <a:off x="6280190" y="3751898"/>
            <a:ext cx="232981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Arquitectura RISC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6280190" y="4596646"/>
            <a:ext cx="23298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Instrucciones simples, eficientes y estandarizadas.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68" name="Google Shape;68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893493" y="2958108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"/>
          <p:cNvSpPr/>
          <p:nvPr/>
        </p:nvSpPr>
        <p:spPr>
          <a:xfrm>
            <a:off x="8893493" y="3751898"/>
            <a:ext cx="232981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Gestión de Datos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8893493" y="4242316"/>
            <a:ext cx="23298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ARMv8-A maneja grandes volúmenes de datos.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71" name="Google Shape;71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506795" y="2958108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2"/>
          <p:cNvSpPr/>
          <p:nvPr/>
        </p:nvSpPr>
        <p:spPr>
          <a:xfrm>
            <a:off x="11506795" y="3751898"/>
            <a:ext cx="232981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Modelo Jerárquico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11506795" y="4596646"/>
            <a:ext cx="23298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Registros dedicados y soporte de pipelining.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"/>
          <p:cNvSpPr/>
          <p:nvPr/>
        </p:nvSpPr>
        <p:spPr>
          <a:xfrm>
            <a:off x="6280190" y="5940504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Comprender la arquitectura ARM de 64 bits es esencial para el desarrollo eficiente. Su diseño RISC promueve la simplicidad y la alta velocidad de procesamiento.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0" name="Google Shape;8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3"/>
          <p:cNvSpPr/>
          <p:nvPr/>
        </p:nvSpPr>
        <p:spPr>
          <a:xfrm>
            <a:off x="6280190" y="865942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450"/>
              <a:buFont typeface="IBM Plex Sans"/>
              <a:buNone/>
            </a:pPr>
            <a:r>
              <a:rPr b="0" i="0" lang="en-US" sz="445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Herramientas y Entornos Recomendados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6280190" y="2623661"/>
            <a:ext cx="510302" cy="510302"/>
          </a:xfrm>
          <a:prstGeom prst="roundRect">
            <a:avLst>
              <a:gd fmla="val 6667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3" name="Google Shape;8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65260" y="2666167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/>
          <p:nvPr/>
        </p:nvSpPr>
        <p:spPr>
          <a:xfrm>
            <a:off x="7017306" y="270152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IDEs Especializados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7017306" y="3191947"/>
            <a:ext cx="289941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Utilice IDEs como Code Composer Studio para ARM.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10200203" y="2623661"/>
            <a:ext cx="510302" cy="510302"/>
          </a:xfrm>
          <a:prstGeom prst="roundRect">
            <a:avLst>
              <a:gd fmla="val 6667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7" name="Google Shape;87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285274" y="2666167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3"/>
          <p:cNvSpPr/>
          <p:nvPr/>
        </p:nvSpPr>
        <p:spPr>
          <a:xfrm>
            <a:off x="10937319" y="2701528"/>
            <a:ext cx="289941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Compiladores Actualizados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10937319" y="3546277"/>
            <a:ext cx="289941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Asegúrese de usar compiladores con soporte ARM64.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3"/>
          <p:cNvSpPr/>
          <p:nvPr/>
        </p:nvSpPr>
        <p:spPr>
          <a:xfrm>
            <a:off x="6280190" y="5088612"/>
            <a:ext cx="510302" cy="510302"/>
          </a:xfrm>
          <a:prstGeom prst="roundRect">
            <a:avLst>
              <a:gd fmla="val 6667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1" name="Google Shape;91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65260" y="5131118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3"/>
          <p:cNvSpPr/>
          <p:nvPr/>
        </p:nvSpPr>
        <p:spPr>
          <a:xfrm>
            <a:off x="7017306" y="5166479"/>
            <a:ext cx="350531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Emuladores y Depuradores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"/>
          <p:cNvSpPr/>
          <p:nvPr/>
        </p:nvSpPr>
        <p:spPr>
          <a:xfrm>
            <a:off x="7017306" y="5656898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Emplee herramientas específicas para ARM.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"/>
          <p:cNvSpPr/>
          <p:nvPr/>
        </p:nvSpPr>
        <p:spPr>
          <a:xfrm>
            <a:off x="6280190" y="6274951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La elección de las herramientas adecuadas optimiza el proceso de desarrollo. Un entorno bien configurado acelera la depuración y mejora la eficiencia.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2d3d64966_0_0"/>
          <p:cNvSpPr/>
          <p:nvPr/>
        </p:nvSpPr>
        <p:spPr>
          <a:xfrm>
            <a:off x="793790" y="2230874"/>
            <a:ext cx="85851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450"/>
              <a:buFont typeface="IBM Plex Sans"/>
              <a:buNone/>
            </a:pPr>
            <a:r>
              <a:rPr b="0" i="0" lang="en-US" sz="445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Buenas Prácticas de Codificación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g362d3d64966_0_0"/>
          <p:cNvSpPr/>
          <p:nvPr/>
        </p:nvSpPr>
        <p:spPr>
          <a:xfrm>
            <a:off x="793790" y="3506629"/>
            <a:ext cx="31317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Claridad y Previsibilidad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g362d3d64966_0_0"/>
          <p:cNvSpPr/>
          <p:nvPr/>
        </p:nvSpPr>
        <p:spPr>
          <a:xfrm>
            <a:off x="793790" y="4087773"/>
            <a:ext cx="39780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Escriba código claro para optimización fácil.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362d3d64966_0_0"/>
          <p:cNvSpPr/>
          <p:nvPr/>
        </p:nvSpPr>
        <p:spPr>
          <a:xfrm>
            <a:off x="5332928" y="3506629"/>
            <a:ext cx="33108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Instrucciones Específicas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362d3d64966_0_0"/>
          <p:cNvSpPr/>
          <p:nvPr/>
        </p:nvSpPr>
        <p:spPr>
          <a:xfrm>
            <a:off x="5332928" y="4087773"/>
            <a:ext cx="39780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Aproveche los registros optimizados de ARM.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362d3d64966_0_0"/>
          <p:cNvSpPr/>
          <p:nvPr/>
        </p:nvSpPr>
        <p:spPr>
          <a:xfrm>
            <a:off x="9872067" y="3506629"/>
            <a:ext cx="28614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Operaciones Sencillas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362d3d64966_0_0"/>
          <p:cNvSpPr/>
          <p:nvPr/>
        </p:nvSpPr>
        <p:spPr>
          <a:xfrm>
            <a:off x="9872067" y="4087773"/>
            <a:ext cx="39780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Minimice la complejidad del código.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362d3d64966_0_0"/>
          <p:cNvSpPr/>
          <p:nvPr/>
        </p:nvSpPr>
        <p:spPr>
          <a:xfrm>
            <a:off x="793790" y="5272802"/>
            <a:ext cx="13042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Un código bien estructurado y predecible facilita la optimización. Utilice instrucciones específicas de ARM para maximizar el rendimiento.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3" name="Google Shape;11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5"/>
          <p:cNvSpPr/>
          <p:nvPr/>
        </p:nvSpPr>
        <p:spPr>
          <a:xfrm>
            <a:off x="6280190" y="966430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450"/>
              <a:buFont typeface="IBM Plex Sans"/>
              <a:buNone/>
            </a:pPr>
            <a:r>
              <a:rPr b="0" i="0" lang="en-US" sz="445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Utilización Eficiente de Recursos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5"/>
          <p:cNvSpPr/>
          <p:nvPr/>
        </p:nvSpPr>
        <p:spPr>
          <a:xfrm>
            <a:off x="6280190" y="2724150"/>
            <a:ext cx="3664863" cy="2024182"/>
          </a:xfrm>
          <a:prstGeom prst="roundRect">
            <a:avLst>
              <a:gd fmla="val 1681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6507004" y="29509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Consumo Energético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6507004" y="3441382"/>
            <a:ext cx="321123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Optimice el consumo con programación eficiente.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5"/>
          <p:cNvSpPr/>
          <p:nvPr/>
        </p:nvSpPr>
        <p:spPr>
          <a:xfrm>
            <a:off x="10171867" y="2724150"/>
            <a:ext cx="3664863" cy="2024182"/>
          </a:xfrm>
          <a:prstGeom prst="roundRect">
            <a:avLst>
              <a:gd fmla="val 1681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10398681" y="2950964"/>
            <a:ext cx="321123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Pipelining y Paralelización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10398681" y="3795713"/>
            <a:ext cx="321123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Aproveche estas técnicas cuando sea posible.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5"/>
          <p:cNvSpPr/>
          <p:nvPr/>
        </p:nvSpPr>
        <p:spPr>
          <a:xfrm>
            <a:off x="6280190" y="4975146"/>
            <a:ext cx="7556421" cy="1306949"/>
          </a:xfrm>
          <a:prstGeom prst="roundRect">
            <a:avLst>
              <a:gd fmla="val 2603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6507004" y="520196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Gestión de Memoria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6507004" y="5692378"/>
            <a:ext cx="710279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Revise el acceso a memoria para evitar cuellos de botella.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5"/>
          <p:cNvSpPr/>
          <p:nvPr/>
        </p:nvSpPr>
        <p:spPr>
          <a:xfrm>
            <a:off x="6280190" y="6537246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La eficiencia en el uso de recursos es clave en ARM de 64 bits. Optimice el consumo de energía y gestione la memoria cuidadosamente.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0" name="Google Shape;13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6"/>
          <p:cNvSpPr/>
          <p:nvPr/>
        </p:nvSpPr>
        <p:spPr>
          <a:xfrm>
            <a:off x="6230660" y="917258"/>
            <a:ext cx="7655481" cy="1328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150"/>
              <a:buFont typeface="IBM Plex Sans"/>
              <a:buNone/>
            </a:pPr>
            <a:r>
              <a:rPr b="0" i="0" lang="en-US" sz="415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Implementación de Algoritmos y Diagramas de Flujo</a:t>
            </a:r>
            <a:endParaRPr b="0" i="0" sz="41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2" name="Google Shape;13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0660" y="2565202"/>
            <a:ext cx="1063228" cy="127587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6"/>
          <p:cNvSpPr/>
          <p:nvPr/>
        </p:nvSpPr>
        <p:spPr>
          <a:xfrm>
            <a:off x="7612856" y="2777847"/>
            <a:ext cx="2658070" cy="332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0"/>
              <a:buFont typeface="IBM Plex Sans"/>
              <a:buNone/>
            </a:pPr>
            <a:r>
              <a:rPr b="0" i="0" lang="en-US" sz="205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Planificación Visual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6"/>
          <p:cNvSpPr/>
          <p:nvPr/>
        </p:nvSpPr>
        <p:spPr>
          <a:xfrm>
            <a:off x="7612856" y="3237667"/>
            <a:ext cx="6273284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50"/>
              <a:buFont typeface="Roboto"/>
              <a:buNone/>
            </a:pPr>
            <a:r>
              <a:rPr b="0" i="0" lang="en-US" sz="16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Utilice diagramas de flujo antes de codificar.</a:t>
            </a:r>
            <a:endParaRPr b="0" i="0" sz="1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5" name="Google Shape;135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30660" y="3841075"/>
            <a:ext cx="1063228" cy="127587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6"/>
          <p:cNvSpPr/>
          <p:nvPr/>
        </p:nvSpPr>
        <p:spPr>
          <a:xfrm>
            <a:off x="7612856" y="4053721"/>
            <a:ext cx="2658070" cy="332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0"/>
              <a:buFont typeface="IBM Plex Sans"/>
              <a:buNone/>
            </a:pPr>
            <a:r>
              <a:rPr b="0" i="0" lang="en-US" sz="205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Desglose de Procesos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7612856" y="4513540"/>
            <a:ext cx="6273284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50"/>
              <a:buFont typeface="Roboto"/>
              <a:buNone/>
            </a:pPr>
            <a:r>
              <a:rPr b="0" i="0" lang="en-US" sz="16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Mejora la comprensión y el mantenimiento.</a:t>
            </a:r>
            <a:endParaRPr b="0" i="0" sz="1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8" name="Google Shape;138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30660" y="5116949"/>
            <a:ext cx="1063228" cy="12758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6"/>
          <p:cNvSpPr/>
          <p:nvPr/>
        </p:nvSpPr>
        <p:spPr>
          <a:xfrm>
            <a:off x="7612856" y="5329595"/>
            <a:ext cx="2658070" cy="332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0"/>
              <a:buFont typeface="IBM Plex Sans"/>
              <a:buNone/>
            </a:pPr>
            <a:r>
              <a:rPr b="0" i="0" lang="en-US" sz="205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Algoritmos Eficientes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6"/>
          <p:cNvSpPr/>
          <p:nvPr/>
        </p:nvSpPr>
        <p:spPr>
          <a:xfrm>
            <a:off x="7612856" y="5789414"/>
            <a:ext cx="6273284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50"/>
              <a:buFont typeface="Roboto"/>
              <a:buNone/>
            </a:pPr>
            <a:r>
              <a:rPr b="0" i="0" lang="en-US" sz="16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Seleccione algoritmos adecuados para ARM64.</a:t>
            </a:r>
            <a:endParaRPr b="0" i="0" sz="1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6"/>
          <p:cNvSpPr/>
          <p:nvPr/>
        </p:nvSpPr>
        <p:spPr>
          <a:xfrm>
            <a:off x="6230660" y="6632019"/>
            <a:ext cx="7655481" cy="680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50"/>
              <a:buFont typeface="Roboto"/>
              <a:buNone/>
            </a:pPr>
            <a:r>
              <a:rPr b="0" i="0" lang="en-US" sz="16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Los diagramas de flujo simplifican la complejidad del código. Permiten un desglose visual y una mejor comprensión de los procesos.</a:t>
            </a:r>
            <a:endParaRPr b="0" i="0" sz="1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"/>
          <p:cNvSpPr/>
          <p:nvPr/>
        </p:nvSpPr>
        <p:spPr>
          <a:xfrm>
            <a:off x="793790" y="969288"/>
            <a:ext cx="1256990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450"/>
              <a:buFont typeface="IBM Plex Sans"/>
              <a:buNone/>
            </a:pPr>
            <a:r>
              <a:rPr b="0" i="0" lang="en-US" sz="445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Ejemplo Práctico: De Diagrama de Flujo a Código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7"/>
          <p:cNvSpPr/>
          <p:nvPr/>
        </p:nvSpPr>
        <p:spPr>
          <a:xfrm>
            <a:off x="793790" y="2131695"/>
            <a:ext cx="2173724" cy="1306949"/>
          </a:xfrm>
          <a:prstGeom prst="roundRect">
            <a:avLst>
              <a:gd fmla="val 2603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7"/>
          <p:cNvSpPr/>
          <p:nvPr/>
        </p:nvSpPr>
        <p:spPr>
          <a:xfrm>
            <a:off x="1721167" y="2585799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500"/>
              <a:buFont typeface="IBM Plex Sans"/>
              <a:buNone/>
            </a:pPr>
            <a:r>
              <a:rPr b="0" i="0" lang="en-US" sz="25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7"/>
          <p:cNvSpPr/>
          <p:nvPr/>
        </p:nvSpPr>
        <p:spPr>
          <a:xfrm>
            <a:off x="3194328" y="235850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Diagrama de Matriz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7"/>
          <p:cNvSpPr/>
          <p:nvPr/>
        </p:nvSpPr>
        <p:spPr>
          <a:xfrm>
            <a:off x="3194328" y="2848928"/>
            <a:ext cx="370951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Ejemplo simple: suma de una matriz.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7"/>
          <p:cNvSpPr/>
          <p:nvPr/>
        </p:nvSpPr>
        <p:spPr>
          <a:xfrm>
            <a:off x="3080861" y="3423404"/>
            <a:ext cx="10642402" cy="15240"/>
          </a:xfrm>
          <a:prstGeom prst="roundRect">
            <a:avLst>
              <a:gd fmla="val 223256" name="adj"/>
            </a:avLst>
          </a:prstGeom>
          <a:solidFill>
            <a:srgbClr val="616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7"/>
          <p:cNvSpPr/>
          <p:nvPr/>
        </p:nvSpPr>
        <p:spPr>
          <a:xfrm>
            <a:off x="793790" y="3551992"/>
            <a:ext cx="4347567" cy="1306949"/>
          </a:xfrm>
          <a:prstGeom prst="roundRect">
            <a:avLst>
              <a:gd fmla="val 2603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2808089" y="4006096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500"/>
              <a:buFont typeface="IBM Plex Sans"/>
              <a:buNone/>
            </a:pPr>
            <a:r>
              <a:rPr b="0" i="0" lang="en-US" sz="25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7"/>
          <p:cNvSpPr/>
          <p:nvPr/>
        </p:nvSpPr>
        <p:spPr>
          <a:xfrm>
            <a:off x="5368171" y="3778806"/>
            <a:ext cx="304454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Traducción Paso a Paso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7"/>
          <p:cNvSpPr/>
          <p:nvPr/>
        </p:nvSpPr>
        <p:spPr>
          <a:xfrm>
            <a:off x="5368171" y="4269224"/>
            <a:ext cx="393787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Convertir el diagrama a código ARM64.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5254704" y="4843701"/>
            <a:ext cx="8468558" cy="15240"/>
          </a:xfrm>
          <a:prstGeom prst="roundRect">
            <a:avLst>
              <a:gd fmla="val 223256" name="adj"/>
            </a:avLst>
          </a:prstGeom>
          <a:solidFill>
            <a:srgbClr val="616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793790" y="4972288"/>
            <a:ext cx="6521410" cy="1306949"/>
          </a:xfrm>
          <a:prstGeom prst="roundRect">
            <a:avLst>
              <a:gd fmla="val 2603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3895011" y="5426393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500"/>
              <a:buFont typeface="IBM Plex Sans"/>
              <a:buNone/>
            </a:pPr>
            <a:r>
              <a:rPr b="0" i="0" lang="en-US" sz="25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7"/>
          <p:cNvSpPr/>
          <p:nvPr/>
        </p:nvSpPr>
        <p:spPr>
          <a:xfrm>
            <a:off x="7542014" y="5199102"/>
            <a:ext cx="307431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"/>
              <a:buNone/>
            </a:pPr>
            <a:r>
              <a:rPr b="0" i="0" lang="en-US" sz="2200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Puntos de Optimización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7"/>
          <p:cNvSpPr/>
          <p:nvPr/>
        </p:nvSpPr>
        <p:spPr>
          <a:xfrm>
            <a:off x="7542014" y="5689521"/>
            <a:ext cx="473225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Identificar mejoras específicas de arquitectura.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93790" y="6534388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Ver cómo un diagrama de flujo se traduce en código ARM64 es muy ilustrativo. Este proceso revela oportunidades claras de optimización.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8" name="Google Shape;16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8"/>
          <p:cNvSpPr/>
          <p:nvPr/>
        </p:nvSpPr>
        <p:spPr>
          <a:xfrm>
            <a:off x="6280190" y="2294692"/>
            <a:ext cx="675667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450"/>
              <a:buFont typeface="IBM Plex Sans"/>
              <a:buNone/>
            </a:pPr>
            <a:r>
              <a:rPr b="0" i="0" lang="en-US" sz="445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Recomendaciones Finales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8"/>
          <p:cNvSpPr/>
          <p:nvPr/>
        </p:nvSpPr>
        <p:spPr>
          <a:xfrm>
            <a:off x="6280190" y="3343632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Char char="•"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Documente cada función y decisión de diseño.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8"/>
          <p:cNvSpPr/>
          <p:nvPr/>
        </p:nvSpPr>
        <p:spPr>
          <a:xfrm>
            <a:off x="6280190" y="3785830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Char char="•"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Valide el rendimiento con pruebas y perfiles en hardware real.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8"/>
          <p:cNvSpPr/>
          <p:nvPr/>
        </p:nvSpPr>
        <p:spPr>
          <a:xfrm>
            <a:off x="6280190" y="422802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Char char="•"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Consulte guías de fabricantes y recursos oficiales.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8"/>
          <p:cNvSpPr/>
          <p:nvPr/>
        </p:nvSpPr>
        <p:spPr>
          <a:xfrm>
            <a:off x="6280190" y="4846082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La documentación exhaustiva y las pruebas rigurosas son cruciales. Manténgase actualizado con los recursos del fabricante para optimizar su código ARM de 64 bits.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